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8" r:id="rId3"/>
    <p:sldId id="259" r:id="rId4"/>
    <p:sldId id="260" r:id="rId5"/>
    <p:sldId id="261" r:id="rId6"/>
    <p:sldId id="262" r:id="rId7"/>
    <p:sldId id="263" r:id="rId8"/>
    <p:sldId id="264" r:id="rId9"/>
    <p:sldId id="265" r:id="rId10"/>
    <p:sldId id="268" r:id="rId11"/>
    <p:sldId id="273" r:id="rId12"/>
    <p:sldId id="272"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varScale="1">
        <p:scale>
          <a:sx n="69" d="100"/>
          <a:sy n="69" d="100"/>
        </p:scale>
        <p:origin x="-145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37AB964-0A6B-403F-BDD0-B319918C7F5C}" type="datetimeFigureOut">
              <a:rPr lang="en-IN" smtClean="0"/>
              <a:t>16-03-2020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1851918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7AB964-0A6B-403F-BDD0-B319918C7F5C}" type="datetimeFigureOut">
              <a:rPr lang="en-IN" smtClean="0"/>
              <a:t>16-03-2020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2427984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7AB964-0A6B-403F-BDD0-B319918C7F5C}" type="datetimeFigureOut">
              <a:rPr lang="en-IN" smtClean="0"/>
              <a:t>16-03-2020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58841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7AB964-0A6B-403F-BDD0-B319918C7F5C}" type="datetimeFigureOut">
              <a:rPr lang="en-IN" smtClean="0"/>
              <a:t>16-03-2020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1440286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7AB964-0A6B-403F-BDD0-B319918C7F5C}" type="datetimeFigureOut">
              <a:rPr lang="en-IN" smtClean="0"/>
              <a:t>16-03-2020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523029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37AB964-0A6B-403F-BDD0-B319918C7F5C}" type="datetimeFigureOut">
              <a:rPr lang="en-IN" smtClean="0"/>
              <a:t>16-03-2020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2301577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37AB964-0A6B-403F-BDD0-B319918C7F5C}" type="datetimeFigureOut">
              <a:rPr lang="en-IN" smtClean="0"/>
              <a:t>16-03-2020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4121781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37AB964-0A6B-403F-BDD0-B319918C7F5C}" type="datetimeFigureOut">
              <a:rPr lang="en-IN" smtClean="0"/>
              <a:t>16-03-2020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107221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AB964-0A6B-403F-BDD0-B319918C7F5C}" type="datetimeFigureOut">
              <a:rPr lang="en-IN" smtClean="0"/>
              <a:t>16-03-2020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1750470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AB964-0A6B-403F-BDD0-B319918C7F5C}" type="datetimeFigureOut">
              <a:rPr lang="en-IN" smtClean="0"/>
              <a:t>16-03-2020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108102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AB964-0A6B-403F-BDD0-B319918C7F5C}" type="datetimeFigureOut">
              <a:rPr lang="en-IN" smtClean="0"/>
              <a:t>16-03-2020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A5F810A-F336-489F-887D-6A761EECD29F}" type="slidenum">
              <a:rPr lang="en-IN" smtClean="0"/>
              <a:t>‹#›</a:t>
            </a:fld>
            <a:endParaRPr lang="en-IN"/>
          </a:p>
        </p:txBody>
      </p:sp>
    </p:spTree>
    <p:extLst>
      <p:ext uri="{BB962C8B-B14F-4D97-AF65-F5344CB8AC3E}">
        <p14:creationId xmlns:p14="http://schemas.microsoft.com/office/powerpoint/2010/main" val="20143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AB964-0A6B-403F-BDD0-B319918C7F5C}" type="datetimeFigureOut">
              <a:rPr lang="en-IN" smtClean="0"/>
              <a:t>16-03-2020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F810A-F336-489F-887D-6A761EECD29F}" type="slidenum">
              <a:rPr lang="en-IN" smtClean="0"/>
              <a:t>‹#›</a:t>
            </a:fld>
            <a:endParaRPr lang="en-IN"/>
          </a:p>
        </p:txBody>
      </p:sp>
    </p:spTree>
    <p:extLst>
      <p:ext uri="{BB962C8B-B14F-4D97-AF65-F5344CB8AC3E}">
        <p14:creationId xmlns:p14="http://schemas.microsoft.com/office/powerpoint/2010/main" val="3935296063"/>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332656"/>
            <a:ext cx="8496944" cy="6120680"/>
          </a:xfrm>
        </p:spPr>
        <p:txBody>
          <a:bodyPr>
            <a:normAutofit/>
          </a:bodyPr>
          <a:lstStyle/>
          <a:p>
            <a:pPr algn="ctr"/>
            <a:r>
              <a:rPr lang="en-US" sz="6000" b="1" dirty="0" smtClean="0">
                <a:solidFill>
                  <a:schemeClr val="tx1"/>
                </a:solidFill>
              </a:rPr>
              <a:t>Topic</a:t>
            </a:r>
            <a:endParaRPr lang="en-IN" sz="8000" b="1" dirty="0" smtClean="0">
              <a:solidFill>
                <a:schemeClr val="tx1"/>
              </a:solidFill>
            </a:endParaRPr>
          </a:p>
          <a:p>
            <a:r>
              <a:rPr lang="en-IN" sz="4800" b="1" dirty="0">
                <a:solidFill>
                  <a:schemeClr val="tx1"/>
                </a:solidFill>
              </a:rPr>
              <a:t>Cold War: Different Phases and </a:t>
            </a:r>
            <a:r>
              <a:rPr lang="en-IN" sz="4800" b="1" dirty="0" smtClean="0">
                <a:solidFill>
                  <a:schemeClr val="tx1"/>
                </a:solidFill>
              </a:rPr>
              <a:t>Divergent </a:t>
            </a:r>
            <a:r>
              <a:rPr lang="en-IN" sz="4800" b="1" dirty="0">
                <a:solidFill>
                  <a:schemeClr val="tx1"/>
                </a:solidFill>
              </a:rPr>
              <a:t>Perspectives </a:t>
            </a:r>
            <a:endParaRPr lang="en-US" sz="3600" dirty="0"/>
          </a:p>
          <a:p>
            <a:pPr algn="ctr"/>
            <a:endParaRPr lang="en-US" sz="3600" dirty="0" smtClean="0">
              <a:solidFill>
                <a:schemeClr val="tx1"/>
              </a:solidFill>
            </a:endParaRPr>
          </a:p>
          <a:p>
            <a:pPr algn="ctr"/>
            <a:r>
              <a:rPr lang="en-US" sz="3600" b="1" dirty="0" smtClean="0">
                <a:solidFill>
                  <a:schemeClr val="tx1"/>
                </a:solidFill>
              </a:rPr>
              <a:t>B.A.(P) IV Semester</a:t>
            </a:r>
          </a:p>
        </p:txBody>
      </p:sp>
    </p:spTree>
    <p:extLst>
      <p:ext uri="{BB962C8B-B14F-4D97-AF65-F5344CB8AC3E}">
        <p14:creationId xmlns:p14="http://schemas.microsoft.com/office/powerpoint/2010/main" val="277078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fontScale="92500" lnSpcReduction="20000"/>
          </a:bodyPr>
          <a:lstStyle/>
          <a:p>
            <a:r>
              <a:rPr lang="en-IN" sz="2800" dirty="0" smtClean="0">
                <a:solidFill>
                  <a:schemeClr val="tx1"/>
                </a:solidFill>
                <a:latin typeface="Arial" pitchFamily="34" charset="0"/>
                <a:cs typeface="Arial" pitchFamily="34" charset="0"/>
              </a:rPr>
              <a:t> </a:t>
            </a:r>
            <a:r>
              <a:rPr lang="en-IN" sz="2800" b="1" dirty="0" smtClean="0">
                <a:solidFill>
                  <a:schemeClr val="tx1"/>
                </a:solidFill>
                <a:latin typeface="Arial" pitchFamily="34" charset="0"/>
                <a:cs typeface="Arial" pitchFamily="34" charset="0"/>
              </a:rPr>
              <a:t>DIFFERENT PHASES OF COLD WAR</a:t>
            </a:r>
            <a:r>
              <a:rPr lang="en-IN" sz="2800" b="1" dirty="0" smtClean="0">
                <a:solidFill>
                  <a:schemeClr val="tx1"/>
                </a:solidFill>
                <a:latin typeface="Arial" pitchFamily="34" charset="0"/>
                <a:cs typeface="Arial" pitchFamily="34" charset="0"/>
              </a:rPr>
              <a:t>:</a:t>
            </a:r>
            <a:endParaRPr lang="en-IN" sz="2800" b="1" dirty="0" smtClean="0">
              <a:solidFill>
                <a:schemeClr val="tx1"/>
              </a:solidFill>
              <a:latin typeface="Arial" pitchFamily="34" charset="0"/>
              <a:cs typeface="Arial" pitchFamily="34" charset="0"/>
            </a:endParaRPr>
          </a:p>
          <a:p>
            <a:pPr algn="just"/>
            <a:r>
              <a:rPr lang="en-IN" sz="2800" dirty="0">
                <a:solidFill>
                  <a:schemeClr val="tx1"/>
                </a:solidFill>
                <a:latin typeface="Arial" pitchFamily="34" charset="0"/>
                <a:cs typeface="Arial" pitchFamily="34" charset="0"/>
              </a:rPr>
              <a:t>The world had gone through the structural changes due to the cold war between US and USSR. The cold war entered the real dangerous phase in 1947 after Truman Doctrine and Marshall Plans had been introduced to extend economic aid to Greece and Turkey and the west European countries respectively. It was felt that the economic aid will lead to economic and political integration of Europe under the US leadership</a:t>
            </a:r>
            <a:r>
              <a:rPr lang="en-IN" sz="2800" dirty="0" smtClean="0">
                <a:solidFill>
                  <a:schemeClr val="tx1"/>
                </a:solidFill>
                <a:latin typeface="Arial" pitchFamily="34" charset="0"/>
                <a:cs typeface="Arial" pitchFamily="34" charset="0"/>
              </a:rPr>
              <a:t>.</a:t>
            </a:r>
            <a:endParaRPr lang="en-IN" sz="2800" b="1" dirty="0" smtClean="0">
              <a:solidFill>
                <a:schemeClr val="tx1"/>
              </a:solidFill>
              <a:latin typeface="Arial" pitchFamily="34" charset="0"/>
              <a:cs typeface="Arial" pitchFamily="34" charset="0"/>
            </a:endParaRPr>
          </a:p>
          <a:p>
            <a:pPr algn="just"/>
            <a:r>
              <a:rPr lang="en-IN" sz="2800" dirty="0" smtClean="0">
                <a:solidFill>
                  <a:schemeClr val="tx1"/>
                </a:solidFill>
                <a:latin typeface="Arial" pitchFamily="34" charset="0"/>
                <a:cs typeface="Arial" pitchFamily="34" charset="0"/>
              </a:rPr>
              <a:t>● </a:t>
            </a:r>
            <a:r>
              <a:rPr lang="en-IN" sz="2800" b="1" dirty="0" smtClean="0">
                <a:solidFill>
                  <a:schemeClr val="tx1"/>
                </a:solidFill>
                <a:latin typeface="Arial" pitchFamily="34" charset="0"/>
                <a:cs typeface="Arial" pitchFamily="34" charset="0"/>
              </a:rPr>
              <a:t>First </a:t>
            </a:r>
            <a:r>
              <a:rPr lang="en-IN" sz="2800" b="1" dirty="0">
                <a:solidFill>
                  <a:schemeClr val="tx1"/>
                </a:solidFill>
                <a:latin typeface="Arial" pitchFamily="34" charset="0"/>
                <a:cs typeface="Arial" pitchFamily="34" charset="0"/>
              </a:rPr>
              <a:t>Phase-1950:</a:t>
            </a:r>
            <a:r>
              <a:rPr lang="en-IN" sz="2800" dirty="0">
                <a:solidFill>
                  <a:schemeClr val="tx1"/>
                </a:solidFill>
                <a:latin typeface="Arial" pitchFamily="34" charset="0"/>
                <a:cs typeface="Arial" pitchFamily="34" charset="0"/>
              </a:rPr>
              <a:t> </a:t>
            </a:r>
            <a:r>
              <a:rPr lang="en-IN" sz="2800" dirty="0">
                <a:solidFill>
                  <a:schemeClr val="tx1"/>
                </a:solidFill>
                <a:latin typeface="Arial" pitchFamily="34" charset="0"/>
                <a:cs typeface="Arial" pitchFamily="34" charset="0"/>
              </a:rPr>
              <a:t>The Korean War 1950s was the first incident of expansion of superpower cold war in Asia. The Korean War began with communists’ diplomatic and military support to North Korea to invade South Korea by crossing the 38th parallel dividing line between North and South Korea. </a:t>
            </a:r>
          </a:p>
          <a:p>
            <a:pPr algn="just"/>
            <a:r>
              <a:rPr lang="en-IN" sz="2800" dirty="0" smtClean="0">
                <a:solidFill>
                  <a:schemeClr val="tx1"/>
                </a:solidFill>
                <a:latin typeface="Arial" pitchFamily="34" charset="0"/>
                <a:cs typeface="Arial" pitchFamily="34" charset="0"/>
              </a:rPr>
              <a:t>Korean </a:t>
            </a:r>
            <a:r>
              <a:rPr lang="en-IN" sz="2800" dirty="0">
                <a:solidFill>
                  <a:schemeClr val="tx1"/>
                </a:solidFill>
                <a:latin typeface="Arial" pitchFamily="34" charset="0"/>
                <a:cs typeface="Arial" pitchFamily="34" charset="0"/>
              </a:rPr>
              <a:t>war in which </a:t>
            </a:r>
            <a:r>
              <a:rPr lang="en-IN" sz="2800" dirty="0" smtClean="0">
                <a:solidFill>
                  <a:schemeClr val="tx1"/>
                </a:solidFill>
                <a:latin typeface="Arial" pitchFamily="34" charset="0"/>
                <a:cs typeface="Arial" pitchFamily="34" charset="0"/>
              </a:rPr>
              <a:t>both </a:t>
            </a:r>
            <a:r>
              <a:rPr lang="en-IN" sz="2800" dirty="0">
                <a:solidFill>
                  <a:schemeClr val="tx1"/>
                </a:solidFill>
                <a:latin typeface="Arial" pitchFamily="34" charset="0"/>
                <a:cs typeface="Arial" pitchFamily="34" charset="0"/>
              </a:rPr>
              <a:t>super powers </a:t>
            </a:r>
            <a:r>
              <a:rPr lang="en-IN" sz="2800" dirty="0" smtClean="0">
                <a:solidFill>
                  <a:schemeClr val="tx1"/>
                </a:solidFill>
                <a:latin typeface="Arial" pitchFamily="34" charset="0"/>
                <a:cs typeface="Arial" pitchFamily="34" charset="0"/>
              </a:rPr>
              <a:t>(USA and USSR) were </a:t>
            </a:r>
            <a:r>
              <a:rPr lang="en-IN" sz="2800" dirty="0">
                <a:solidFill>
                  <a:schemeClr val="tx1"/>
                </a:solidFill>
                <a:latin typeface="Arial" pitchFamily="34" charset="0"/>
                <a:cs typeface="Arial" pitchFamily="34" charset="0"/>
              </a:rPr>
              <a:t>involved by proxy. It </a:t>
            </a:r>
            <a:r>
              <a:rPr lang="en-IN" sz="2800" dirty="0" smtClean="0">
                <a:solidFill>
                  <a:schemeClr val="tx1"/>
                </a:solidFill>
                <a:latin typeface="Arial" pitchFamily="34" charset="0"/>
                <a:cs typeface="Arial" pitchFamily="34" charset="0"/>
              </a:rPr>
              <a:t>which </a:t>
            </a:r>
            <a:r>
              <a:rPr lang="en-IN" sz="2800" dirty="0">
                <a:solidFill>
                  <a:schemeClr val="tx1"/>
                </a:solidFill>
                <a:latin typeface="Arial" pitchFamily="34" charset="0"/>
                <a:cs typeface="Arial" pitchFamily="34" charset="0"/>
              </a:rPr>
              <a:t>gave rise to the concept of limited and restrained war</a:t>
            </a:r>
            <a:r>
              <a:rPr lang="en-IN" sz="2800" dirty="0" smtClean="0">
                <a:solidFill>
                  <a:schemeClr val="tx1"/>
                </a:solidFill>
                <a:latin typeface="Arial" pitchFamily="34" charset="0"/>
                <a:cs typeface="Arial" pitchFamily="34" charset="0"/>
              </a:rPr>
              <a:t>.</a:t>
            </a:r>
            <a:endParaRPr lang="en-IN" sz="2800" dirty="0">
              <a:solidFill>
                <a:schemeClr val="tx1"/>
              </a:solidFill>
              <a:latin typeface="Arial" pitchFamily="34" charset="0"/>
              <a:cs typeface="Arial" pitchFamily="34" charset="0"/>
            </a:endParaRPr>
          </a:p>
          <a:p>
            <a:pPr algn="just"/>
            <a:endParaRPr lang="en-US"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40518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fontScale="92500" lnSpcReduction="20000"/>
          </a:bodyPr>
          <a:lstStyle/>
          <a:p>
            <a:pPr algn="just"/>
            <a:r>
              <a:rPr lang="en-IN" sz="2800" i="1" dirty="0">
                <a:solidFill>
                  <a:schemeClr val="tx1"/>
                </a:solidFill>
                <a:latin typeface="Arial" pitchFamily="34" charset="0"/>
                <a:cs typeface="Arial" pitchFamily="34" charset="0"/>
              </a:rPr>
              <a:t>Soviet expansionism in non-communist-third world </a:t>
            </a:r>
            <a:r>
              <a:rPr lang="en-IN" sz="2800" i="1" dirty="0" smtClean="0">
                <a:solidFill>
                  <a:schemeClr val="tx1"/>
                </a:solidFill>
                <a:latin typeface="Arial" pitchFamily="34" charset="0"/>
                <a:cs typeface="Arial" pitchFamily="34" charset="0"/>
              </a:rPr>
              <a:t>countries:</a:t>
            </a:r>
            <a:r>
              <a:rPr lang="en-IN" sz="2800" dirty="0" smtClean="0">
                <a:solidFill>
                  <a:schemeClr val="tx1"/>
                </a:solidFill>
                <a:latin typeface="Arial" pitchFamily="34" charset="0"/>
                <a:cs typeface="Arial" pitchFamily="34" charset="0"/>
              </a:rPr>
              <a:t> The </a:t>
            </a:r>
            <a:r>
              <a:rPr lang="en-IN" sz="2800" dirty="0">
                <a:solidFill>
                  <a:schemeClr val="tx1"/>
                </a:solidFill>
                <a:latin typeface="Arial" pitchFamily="34" charset="0"/>
                <a:cs typeface="Arial" pitchFamily="34" charset="0"/>
              </a:rPr>
              <a:t>USSR adopted a new approach towards non-communist countries in the third world. The Soviet aim in establishing relations in the third world region- Africa, Asia and Latin America was not to establish communist governments but to disentangle them from the control of the US and its allies</a:t>
            </a:r>
            <a:r>
              <a:rPr lang="en-IN" sz="2800" dirty="0" smtClean="0">
                <a:solidFill>
                  <a:schemeClr val="tx1"/>
                </a:solidFill>
                <a:latin typeface="Arial" pitchFamily="34" charset="0"/>
                <a:cs typeface="Arial" pitchFamily="34" charset="0"/>
              </a:rPr>
              <a:t>.</a:t>
            </a:r>
          </a:p>
          <a:p>
            <a:pPr algn="just"/>
            <a:endParaRPr lang="en-IN" sz="2800" dirty="0" smtClean="0">
              <a:solidFill>
                <a:schemeClr val="tx1"/>
              </a:solidFill>
              <a:latin typeface="Arial" pitchFamily="34" charset="0"/>
              <a:cs typeface="Arial" pitchFamily="34" charset="0"/>
            </a:endParaRPr>
          </a:p>
          <a:p>
            <a:pPr algn="just"/>
            <a:r>
              <a:rPr lang="en-IN" sz="2800" i="1" dirty="0">
                <a:solidFill>
                  <a:schemeClr val="tx1"/>
                </a:solidFill>
                <a:latin typeface="Arial" pitchFamily="34" charset="0"/>
                <a:cs typeface="Arial" pitchFamily="34" charset="0"/>
              </a:rPr>
              <a:t>Suez </a:t>
            </a:r>
            <a:r>
              <a:rPr lang="en-IN" sz="2800" i="1" dirty="0" smtClean="0">
                <a:solidFill>
                  <a:schemeClr val="tx1"/>
                </a:solidFill>
                <a:latin typeface="Arial" pitchFamily="34" charset="0"/>
                <a:cs typeface="Arial" pitchFamily="34" charset="0"/>
              </a:rPr>
              <a:t>Crisis,1956:</a:t>
            </a:r>
            <a:r>
              <a:rPr lang="en-IN" sz="2800" dirty="0" smtClean="0">
                <a:solidFill>
                  <a:schemeClr val="tx1"/>
                </a:solidFill>
                <a:latin typeface="Arial" pitchFamily="34" charset="0"/>
                <a:cs typeface="Arial" pitchFamily="34" charset="0"/>
              </a:rPr>
              <a:t> The </a:t>
            </a:r>
            <a:r>
              <a:rPr lang="en-IN" sz="2800" dirty="0">
                <a:solidFill>
                  <a:schemeClr val="tx1"/>
                </a:solidFill>
                <a:latin typeface="Arial" pitchFamily="34" charset="0"/>
                <a:cs typeface="Arial" pitchFamily="34" charset="0"/>
              </a:rPr>
              <a:t>cold war was shifted to Africa when Egypt imposed blockade on Suez Canal. On 26 July 1956, Egypt’s President </a:t>
            </a:r>
            <a:r>
              <a:rPr lang="en-IN" sz="2800" dirty="0" err="1">
                <a:solidFill>
                  <a:schemeClr val="tx1"/>
                </a:solidFill>
                <a:latin typeface="Arial" pitchFamily="34" charset="0"/>
                <a:cs typeface="Arial" pitchFamily="34" charset="0"/>
              </a:rPr>
              <a:t>Gamal</a:t>
            </a:r>
            <a:r>
              <a:rPr lang="en-IN" sz="2800" dirty="0">
                <a:solidFill>
                  <a:schemeClr val="tx1"/>
                </a:solidFill>
                <a:latin typeface="Arial" pitchFamily="34" charset="0"/>
                <a:cs typeface="Arial" pitchFamily="34" charset="0"/>
              </a:rPr>
              <a:t> Abdel Nasser announced the nationalisation of Suez Canal. Both GB and France protested as it was the shortest trading route as well as it was internationalised water ways. The matter was taken to the UN but remained unresolved. Therefore to lift the Egyptian blockade on Suez, GB, France and Israel joined hands to attack Egypt. In the UN, the US instead of supporting its NATO allies asked them to withdrawal from the war.</a:t>
            </a:r>
            <a:endParaRPr lang="en-US"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98314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fontScale="92500"/>
          </a:bodyPr>
          <a:lstStyle/>
          <a:p>
            <a:pPr algn="just"/>
            <a:r>
              <a:rPr lang="en-IN" sz="2800" dirty="0" smtClean="0">
                <a:solidFill>
                  <a:schemeClr val="tx1"/>
                </a:solidFill>
                <a:latin typeface="Arial" pitchFamily="34" charset="0"/>
                <a:cs typeface="Arial" pitchFamily="34" charset="0"/>
              </a:rPr>
              <a:t> </a:t>
            </a:r>
          </a:p>
          <a:p>
            <a:pPr algn="just"/>
            <a:r>
              <a:rPr lang="en-IN" sz="2800" dirty="0" smtClean="0">
                <a:solidFill>
                  <a:schemeClr val="tx1"/>
                </a:solidFill>
                <a:latin typeface="Arial" pitchFamily="34" charset="0"/>
                <a:cs typeface="Arial" pitchFamily="34" charset="0"/>
              </a:rPr>
              <a:t>● </a:t>
            </a:r>
            <a:r>
              <a:rPr lang="en-IN" sz="2800" b="1" dirty="0" smtClean="0">
                <a:solidFill>
                  <a:schemeClr val="tx1"/>
                </a:solidFill>
                <a:latin typeface="Arial" pitchFamily="34" charset="0"/>
                <a:cs typeface="Arial" pitchFamily="34" charset="0"/>
              </a:rPr>
              <a:t>Second Phase-1960s:</a:t>
            </a:r>
            <a:r>
              <a:rPr lang="en-IN" sz="2800" dirty="0" smtClean="0">
                <a:solidFill>
                  <a:schemeClr val="tx1"/>
                </a:solidFill>
                <a:latin typeface="Arial" pitchFamily="34" charset="0"/>
                <a:cs typeface="Arial" pitchFamily="34" charset="0"/>
              </a:rPr>
              <a:t> Cuban missile crisis which was only a crisis but brought the entire world on the brink of nuclear war. It was the climax period of cold war which gave rise to the concept of detente.</a:t>
            </a:r>
          </a:p>
          <a:p>
            <a:pPr algn="just"/>
            <a:r>
              <a:rPr lang="en-IN" sz="2800" i="1" dirty="0" smtClean="0">
                <a:solidFill>
                  <a:schemeClr val="tx1"/>
                </a:solidFill>
                <a:latin typeface="Arial" pitchFamily="34" charset="0"/>
                <a:cs typeface="Arial" pitchFamily="34" charset="0"/>
              </a:rPr>
              <a:t>Vietnam </a:t>
            </a:r>
            <a:r>
              <a:rPr lang="en-IN" sz="2800" i="1" dirty="0">
                <a:solidFill>
                  <a:schemeClr val="tx1"/>
                </a:solidFill>
                <a:latin typeface="Arial" pitchFamily="34" charset="0"/>
                <a:cs typeface="Arial" pitchFamily="34" charset="0"/>
              </a:rPr>
              <a:t>war:</a:t>
            </a:r>
            <a:r>
              <a:rPr lang="en-IN" sz="2800" dirty="0">
                <a:solidFill>
                  <a:schemeClr val="tx1"/>
                </a:solidFill>
                <a:latin typeface="Arial" pitchFamily="34" charset="0"/>
                <a:cs typeface="Arial" pitchFamily="34" charset="0"/>
              </a:rPr>
              <a:t> was a proxy war where US got involved in undeclared war for about 15 years and could not win despite being the most powerful country fighting a small country using the strategy of </a:t>
            </a:r>
            <a:r>
              <a:rPr lang="en-IN" sz="2800" dirty="0" smtClean="0">
                <a:solidFill>
                  <a:schemeClr val="tx1"/>
                </a:solidFill>
                <a:latin typeface="Arial" pitchFamily="34" charset="0"/>
                <a:cs typeface="Arial" pitchFamily="34" charset="0"/>
              </a:rPr>
              <a:t>guerrilla </a:t>
            </a:r>
            <a:r>
              <a:rPr lang="en-IN" sz="2800" dirty="0">
                <a:solidFill>
                  <a:schemeClr val="tx1"/>
                </a:solidFill>
                <a:latin typeface="Arial" pitchFamily="34" charset="0"/>
                <a:cs typeface="Arial" pitchFamily="34" charset="0"/>
              </a:rPr>
              <a:t>warfare. The defeat in Vietnam gave rise to ‘no more no Vietnam’ in the US foreign policy.  The Us decided to create friends on the borders of USSR to contain and fight it on behalf of US.</a:t>
            </a:r>
          </a:p>
          <a:p>
            <a:pPr algn="just"/>
            <a:r>
              <a:rPr lang="en-IN" sz="2800" dirty="0" smtClean="0">
                <a:solidFill>
                  <a:schemeClr val="tx1"/>
                </a:solidFill>
                <a:latin typeface="Arial" pitchFamily="34" charset="0"/>
                <a:cs typeface="Arial" pitchFamily="34" charset="0"/>
              </a:rPr>
              <a:t>● </a:t>
            </a:r>
            <a:r>
              <a:rPr lang="en-IN" sz="2800" b="1" dirty="0" smtClean="0">
                <a:solidFill>
                  <a:schemeClr val="tx1"/>
                </a:solidFill>
                <a:latin typeface="Arial" pitchFamily="34" charset="0"/>
                <a:cs typeface="Arial" pitchFamily="34" charset="0"/>
              </a:rPr>
              <a:t>Third </a:t>
            </a:r>
            <a:r>
              <a:rPr lang="en-IN" sz="2800" b="1" dirty="0">
                <a:solidFill>
                  <a:schemeClr val="tx1"/>
                </a:solidFill>
                <a:latin typeface="Arial" pitchFamily="34" charset="0"/>
                <a:cs typeface="Arial" pitchFamily="34" charset="0"/>
              </a:rPr>
              <a:t>Phase 1970s-1980s</a:t>
            </a:r>
            <a:r>
              <a:rPr lang="en-IN" sz="2800" b="1" dirty="0" smtClean="0">
                <a:solidFill>
                  <a:schemeClr val="tx1"/>
                </a:solidFill>
                <a:latin typeface="Arial" pitchFamily="34" charset="0"/>
                <a:cs typeface="Arial" pitchFamily="34" charset="0"/>
              </a:rPr>
              <a:t>:</a:t>
            </a:r>
            <a:r>
              <a:rPr lang="en-IN" sz="2800" dirty="0" smtClean="0">
                <a:solidFill>
                  <a:schemeClr val="tx1"/>
                </a:solidFill>
                <a:latin typeface="Arial" pitchFamily="34" charset="0"/>
                <a:cs typeface="Arial" pitchFamily="34" charset="0"/>
              </a:rPr>
              <a:t> The </a:t>
            </a:r>
            <a:r>
              <a:rPr lang="en-IN" sz="2800" dirty="0">
                <a:solidFill>
                  <a:schemeClr val="tx1"/>
                </a:solidFill>
                <a:latin typeface="Arial" pitchFamily="34" charset="0"/>
                <a:cs typeface="Arial" pitchFamily="34" charset="0"/>
              </a:rPr>
              <a:t>US mood of weariness after the Vietnam war had  expedited the process of detente.</a:t>
            </a:r>
          </a:p>
          <a:p>
            <a:pPr algn="just"/>
            <a:endParaRPr lang="en-US"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82405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a:bodyPr>
          <a:lstStyle/>
          <a:p>
            <a:r>
              <a:rPr lang="en-IN" sz="2800" b="1" dirty="0">
                <a:solidFill>
                  <a:schemeClr val="tx1"/>
                </a:solidFill>
                <a:latin typeface="Arial" pitchFamily="34" charset="0"/>
                <a:cs typeface="Arial" pitchFamily="34" charset="0"/>
              </a:rPr>
              <a:t>End of </a:t>
            </a:r>
            <a:r>
              <a:rPr lang="en-IN" sz="2800" b="1" dirty="0" smtClean="0">
                <a:solidFill>
                  <a:schemeClr val="tx1"/>
                </a:solidFill>
                <a:latin typeface="Arial" pitchFamily="34" charset="0"/>
                <a:cs typeface="Arial" pitchFamily="34" charset="0"/>
              </a:rPr>
              <a:t>Détente</a:t>
            </a:r>
          </a:p>
          <a:p>
            <a:endParaRPr lang="en-IN" sz="2800" dirty="0" smtClean="0">
              <a:solidFill>
                <a:schemeClr val="tx1"/>
              </a:solidFill>
              <a:latin typeface="Arial" pitchFamily="34" charset="0"/>
              <a:cs typeface="Arial" pitchFamily="34" charset="0"/>
            </a:endParaRPr>
          </a:p>
          <a:p>
            <a:pPr algn="just"/>
            <a:r>
              <a:rPr lang="en-IN" sz="2800" dirty="0" smtClean="0">
                <a:solidFill>
                  <a:schemeClr val="tx1"/>
                </a:solidFill>
                <a:latin typeface="Arial" pitchFamily="34" charset="0"/>
                <a:cs typeface="Arial" pitchFamily="34" charset="0"/>
              </a:rPr>
              <a:t>Detente </a:t>
            </a:r>
            <a:r>
              <a:rPr lang="en-IN" sz="2800" dirty="0">
                <a:solidFill>
                  <a:schemeClr val="tx1"/>
                </a:solidFill>
                <a:latin typeface="Arial" pitchFamily="34" charset="0"/>
                <a:cs typeface="Arial" pitchFamily="34" charset="0"/>
              </a:rPr>
              <a:t>was short lived due to the Soviet expansionist policies</a:t>
            </a:r>
            <a:r>
              <a:rPr lang="en-IN" sz="2800" dirty="0" smtClean="0">
                <a:solidFill>
                  <a:schemeClr val="tx1"/>
                </a:solidFill>
                <a:latin typeface="Arial" pitchFamily="34" charset="0"/>
                <a:cs typeface="Arial" pitchFamily="34" charset="0"/>
              </a:rPr>
              <a:t>.</a:t>
            </a:r>
            <a:endParaRPr lang="en-IN" sz="2800" dirty="0">
              <a:solidFill>
                <a:schemeClr val="tx1"/>
              </a:solidFill>
              <a:latin typeface="Arial" pitchFamily="34" charset="0"/>
              <a:cs typeface="Arial" pitchFamily="34" charset="0"/>
            </a:endParaRPr>
          </a:p>
          <a:p>
            <a:pPr algn="just"/>
            <a:r>
              <a:rPr lang="en-IN" sz="2800" dirty="0">
                <a:solidFill>
                  <a:schemeClr val="tx1"/>
                </a:solidFill>
                <a:latin typeface="Arial" pitchFamily="34" charset="0"/>
                <a:cs typeface="Arial" pitchFamily="34" charset="0"/>
              </a:rPr>
              <a:t>During this period the USSR tried to establish its influence in Africa and West Asia. The Soviet action of expansionism  in Ethiopia, Angola, Nicaragua and Afghanistan was contradictory to the essence of detente. The Soviet military occupation of Afghanistan(1979) was perceived as its attempt to proliferate its influence to West Asia</a:t>
            </a:r>
            <a:r>
              <a:rPr lang="en-IN" sz="2800" dirty="0" smtClean="0">
                <a:solidFill>
                  <a:schemeClr val="tx1"/>
                </a:solidFill>
                <a:latin typeface="Arial" pitchFamily="34" charset="0"/>
                <a:cs typeface="Arial" pitchFamily="34" charset="0"/>
              </a:rPr>
              <a:t>. In </a:t>
            </a:r>
            <a:r>
              <a:rPr lang="en-IN" sz="2800" dirty="0">
                <a:solidFill>
                  <a:schemeClr val="tx1"/>
                </a:solidFill>
                <a:latin typeface="Arial" pitchFamily="34" charset="0"/>
                <a:cs typeface="Arial" pitchFamily="34" charset="0"/>
              </a:rPr>
              <a:t>order to out Soviets from </a:t>
            </a:r>
            <a:r>
              <a:rPr lang="en-IN" sz="2800" dirty="0" smtClean="0">
                <a:solidFill>
                  <a:schemeClr val="tx1"/>
                </a:solidFill>
                <a:latin typeface="Arial" pitchFamily="34" charset="0"/>
                <a:cs typeface="Arial" pitchFamily="34" charset="0"/>
              </a:rPr>
              <a:t>Afghanistan, the </a:t>
            </a:r>
            <a:r>
              <a:rPr lang="en-IN" sz="2800" dirty="0">
                <a:solidFill>
                  <a:schemeClr val="tx1"/>
                </a:solidFill>
                <a:latin typeface="Arial" pitchFamily="34" charset="0"/>
                <a:cs typeface="Arial" pitchFamily="34" charset="0"/>
              </a:rPr>
              <a:t>US supported insurgents in Afghanistan to oust Soviets from there.</a:t>
            </a:r>
          </a:p>
          <a:p>
            <a:pPr algn="just"/>
            <a:endParaRPr lang="en-US"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924371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a:bodyPr>
          <a:lstStyle/>
          <a:p>
            <a:r>
              <a:rPr lang="en-IN" sz="2800" b="1" dirty="0" smtClean="0">
                <a:solidFill>
                  <a:schemeClr val="tx1"/>
                </a:solidFill>
                <a:latin typeface="Arial" pitchFamily="34" charset="0"/>
                <a:cs typeface="Arial" pitchFamily="34" charset="0"/>
              </a:rPr>
              <a:t>CONCLUSION</a:t>
            </a:r>
          </a:p>
          <a:p>
            <a:pPr algn="just"/>
            <a:endParaRPr lang="en-IN" sz="2800" dirty="0" smtClean="0">
              <a:solidFill>
                <a:schemeClr val="tx1"/>
              </a:solidFill>
              <a:latin typeface="Arial" pitchFamily="34" charset="0"/>
              <a:cs typeface="Arial" pitchFamily="34" charset="0"/>
            </a:endParaRPr>
          </a:p>
          <a:p>
            <a:pPr algn="just"/>
            <a:r>
              <a:rPr lang="en-IN" sz="2800" dirty="0" smtClean="0">
                <a:solidFill>
                  <a:schemeClr val="tx1"/>
                </a:solidFill>
                <a:latin typeface="Arial" pitchFamily="34" charset="0"/>
                <a:cs typeface="Arial" pitchFamily="34" charset="0"/>
              </a:rPr>
              <a:t>In </a:t>
            </a:r>
            <a:r>
              <a:rPr lang="en-IN" sz="2800" dirty="0">
                <a:solidFill>
                  <a:schemeClr val="tx1"/>
                </a:solidFill>
                <a:latin typeface="Arial" pitchFamily="34" charset="0"/>
                <a:cs typeface="Arial" pitchFamily="34" charset="0"/>
              </a:rPr>
              <a:t>the perspective of global South the cold war competition had been proved most disastrous for the third world countries.  Due to cold war politics in their regions, global South suffered from the deficit of good governance, development and human security which in turn is giving rise to internal instability, insurgencies and civil war situations ,which in turn threatens the very fabric of the state structure in these countries.</a:t>
            </a:r>
          </a:p>
          <a:p>
            <a:pPr algn="just"/>
            <a:endParaRPr lang="en-US" sz="2800" dirty="0" smtClean="0">
              <a:solidFill>
                <a:schemeClr val="tx1"/>
              </a:solidFill>
              <a:latin typeface="Arial" pitchFamily="34" charset="0"/>
              <a:cs typeface="Arial" pitchFamily="34" charset="0"/>
            </a:endParaRPr>
          </a:p>
          <a:p>
            <a:pPr algn="just"/>
            <a:endParaRPr lang="en-US"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861729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a:bodyPr>
          <a:lstStyle/>
          <a:p>
            <a:endParaRPr lang="en-US" sz="2800" b="1" dirty="0" smtClean="0">
              <a:solidFill>
                <a:schemeClr val="tx1"/>
              </a:solidFill>
              <a:latin typeface="Arial" pitchFamily="34" charset="0"/>
              <a:cs typeface="Arial" pitchFamily="34" charset="0"/>
            </a:endParaRPr>
          </a:p>
          <a:p>
            <a:r>
              <a:rPr lang="en-US" sz="2800" b="1" dirty="0" smtClean="0">
                <a:solidFill>
                  <a:schemeClr val="tx1"/>
                </a:solidFill>
                <a:latin typeface="Arial" pitchFamily="34" charset="0"/>
                <a:cs typeface="Arial" pitchFamily="34" charset="0"/>
              </a:rPr>
              <a:t>REFERENCES</a:t>
            </a:r>
          </a:p>
          <a:p>
            <a:endParaRPr lang="en-US" sz="2800" b="1" dirty="0" smtClean="0">
              <a:solidFill>
                <a:schemeClr val="tx1"/>
              </a:solidFill>
              <a:latin typeface="Arial" pitchFamily="34" charset="0"/>
              <a:cs typeface="Arial" pitchFamily="34" charset="0"/>
            </a:endParaRPr>
          </a:p>
          <a:p>
            <a:pPr marL="457200" indent="-457200" algn="just">
              <a:buFont typeface="Arial" pitchFamily="34" charset="0"/>
              <a:buChar char="•"/>
            </a:pPr>
            <a:r>
              <a:rPr lang="en-US" sz="2800" dirty="0" smtClean="0">
                <a:solidFill>
                  <a:schemeClr val="tx1"/>
                </a:solidFill>
                <a:latin typeface="Arial" pitchFamily="34" charset="0"/>
                <a:cs typeface="Arial" pitchFamily="34" charset="0"/>
              </a:rPr>
              <a:t>Jindal, Nirmal, eds., 2020, </a:t>
            </a:r>
            <a:r>
              <a:rPr lang="en-US" sz="2800" i="1" dirty="0" smtClean="0">
                <a:solidFill>
                  <a:schemeClr val="tx1"/>
                </a:solidFill>
                <a:latin typeface="Arial" pitchFamily="34" charset="0"/>
                <a:cs typeface="Arial" pitchFamily="34" charset="0"/>
              </a:rPr>
              <a:t>International Relations: Theory and Practice, Delhi: SAGE</a:t>
            </a:r>
            <a:endParaRPr lang="en-US" sz="2800" dirty="0">
              <a:solidFill>
                <a:schemeClr val="tx1"/>
              </a:solidFill>
              <a:latin typeface="Arial" pitchFamily="34" charset="0"/>
              <a:cs typeface="Arial" pitchFamily="34" charset="0"/>
            </a:endParaRPr>
          </a:p>
          <a:p>
            <a:pPr marL="457200" indent="-457200" algn="just">
              <a:buFont typeface="Arial" pitchFamily="34" charset="0"/>
              <a:buChar char="•"/>
            </a:pPr>
            <a:r>
              <a:rPr lang="en-IN" sz="2800" i="1" dirty="0" smtClean="0">
                <a:solidFill>
                  <a:schemeClr val="tx1"/>
                </a:solidFill>
                <a:latin typeface="Arial" pitchFamily="34" charset="0"/>
                <a:cs typeface="Arial" pitchFamily="34" charset="0"/>
              </a:rPr>
              <a:t>Baylis</a:t>
            </a:r>
            <a:r>
              <a:rPr lang="en-IN" sz="2800" i="1" dirty="0">
                <a:solidFill>
                  <a:schemeClr val="tx1"/>
                </a:solidFill>
                <a:latin typeface="Arial" pitchFamily="34" charset="0"/>
                <a:cs typeface="Arial" pitchFamily="34" charset="0"/>
              </a:rPr>
              <a:t>, </a:t>
            </a:r>
            <a:r>
              <a:rPr lang="en-IN" sz="2800" i="1" dirty="0" smtClean="0">
                <a:solidFill>
                  <a:schemeClr val="tx1"/>
                </a:solidFill>
                <a:latin typeface="Arial" pitchFamily="34" charset="0"/>
                <a:cs typeface="Arial" pitchFamily="34" charset="0"/>
              </a:rPr>
              <a:t>John, Steve Smith </a:t>
            </a:r>
            <a:r>
              <a:rPr lang="en-IN" sz="2800" i="1" dirty="0">
                <a:solidFill>
                  <a:schemeClr val="tx1"/>
                </a:solidFill>
                <a:latin typeface="Arial" pitchFamily="34" charset="0"/>
                <a:cs typeface="Arial" pitchFamily="34" charset="0"/>
              </a:rPr>
              <a:t>and Patricia Owens. </a:t>
            </a:r>
            <a:r>
              <a:rPr lang="en-IN" sz="2800" i="1" dirty="0" smtClean="0">
                <a:solidFill>
                  <a:schemeClr val="tx1"/>
                </a:solidFill>
                <a:latin typeface="Arial" pitchFamily="34" charset="0"/>
                <a:cs typeface="Arial" pitchFamily="34" charset="0"/>
              </a:rPr>
              <a:t>2011. The </a:t>
            </a:r>
            <a:r>
              <a:rPr lang="en-IN" sz="2800" i="1" dirty="0">
                <a:solidFill>
                  <a:schemeClr val="tx1"/>
                </a:solidFill>
                <a:latin typeface="Arial" pitchFamily="34" charset="0"/>
                <a:cs typeface="Arial" pitchFamily="34" charset="0"/>
              </a:rPr>
              <a:t>Globalization of World Politics: An Introduction to International Politics. 5th </a:t>
            </a:r>
            <a:r>
              <a:rPr lang="en-IN" sz="2800" i="1" dirty="0" smtClean="0">
                <a:solidFill>
                  <a:schemeClr val="tx1"/>
                </a:solidFill>
                <a:latin typeface="Arial" pitchFamily="34" charset="0"/>
                <a:cs typeface="Arial" pitchFamily="34" charset="0"/>
              </a:rPr>
              <a:t>ed. </a:t>
            </a:r>
            <a:r>
              <a:rPr lang="en-IN" sz="2800" i="1" dirty="0">
                <a:solidFill>
                  <a:schemeClr val="tx1"/>
                </a:solidFill>
                <a:latin typeface="Arial" pitchFamily="34" charset="0"/>
                <a:cs typeface="Arial" pitchFamily="34" charset="0"/>
              </a:rPr>
              <a:t>New York : Oxford Press.</a:t>
            </a:r>
            <a:endParaRPr lang="en-US" sz="2800"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557961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332656"/>
            <a:ext cx="8496944" cy="6120680"/>
          </a:xfrm>
        </p:spPr>
        <p:txBody>
          <a:bodyPr>
            <a:normAutofit/>
          </a:bodyPr>
          <a:lstStyle/>
          <a:p>
            <a:pPr algn="ctr"/>
            <a:r>
              <a:rPr lang="en-IN" sz="2400" b="1" dirty="0" smtClean="0">
                <a:solidFill>
                  <a:schemeClr val="tx1"/>
                </a:solidFill>
                <a:latin typeface="Arial" pitchFamily="34" charset="0"/>
                <a:cs typeface="Arial" pitchFamily="34" charset="0"/>
              </a:rPr>
              <a:t>MEANING OF COLD WAR:</a:t>
            </a:r>
            <a:endParaRPr lang="en-IN" sz="2400" dirty="0" smtClean="0">
              <a:solidFill>
                <a:schemeClr val="tx1"/>
              </a:solidFill>
              <a:latin typeface="Arial" pitchFamily="34" charset="0"/>
              <a:cs typeface="Arial" pitchFamily="34" charset="0"/>
            </a:endParaRPr>
          </a:p>
          <a:p>
            <a:pPr algn="just"/>
            <a:r>
              <a:rPr lang="en-IN" sz="2400" dirty="0" smtClean="0">
                <a:solidFill>
                  <a:schemeClr val="tx1"/>
                </a:solidFill>
                <a:latin typeface="Arial" pitchFamily="34" charset="0"/>
                <a:cs typeface="Arial" pitchFamily="34" charset="0"/>
              </a:rPr>
              <a:t>Cold </a:t>
            </a:r>
            <a:r>
              <a:rPr lang="en-IN" sz="2400" dirty="0">
                <a:solidFill>
                  <a:schemeClr val="tx1"/>
                </a:solidFill>
                <a:latin typeface="Arial" pitchFamily="34" charset="0"/>
                <a:cs typeface="Arial" pitchFamily="34" charset="0"/>
              </a:rPr>
              <a:t>war can  be defined in different  terms: </a:t>
            </a:r>
          </a:p>
          <a:p>
            <a:pPr algn="just"/>
            <a:r>
              <a:rPr lang="en-IN" sz="2400" dirty="0" smtClean="0">
                <a:solidFill>
                  <a:schemeClr val="tx1"/>
                </a:solidFill>
                <a:latin typeface="Arial" pitchFamily="34" charset="0"/>
                <a:cs typeface="Arial" pitchFamily="34" charset="0"/>
              </a:rPr>
              <a:t>● In </a:t>
            </a:r>
            <a:r>
              <a:rPr lang="en-IN" sz="2400" dirty="0">
                <a:solidFill>
                  <a:schemeClr val="tx1"/>
                </a:solidFill>
                <a:latin typeface="Arial" pitchFamily="34" charset="0"/>
                <a:cs typeface="Arial" pitchFamily="34" charset="0"/>
              </a:rPr>
              <a:t>economic terms it aimed at expansion of capitalism on a global scale; politically, it aimed at the development of highly centralised state;</a:t>
            </a:r>
          </a:p>
          <a:p>
            <a:pPr algn="just"/>
            <a:r>
              <a:rPr lang="en-IN" sz="2400" dirty="0" smtClean="0">
                <a:solidFill>
                  <a:schemeClr val="tx1"/>
                </a:solidFill>
                <a:latin typeface="Arial" pitchFamily="34" charset="0"/>
                <a:cs typeface="Arial" pitchFamily="34" charset="0"/>
              </a:rPr>
              <a:t>● Militarily </a:t>
            </a:r>
            <a:r>
              <a:rPr lang="en-IN" sz="2400" dirty="0">
                <a:solidFill>
                  <a:schemeClr val="tx1"/>
                </a:solidFill>
                <a:latin typeface="Arial" pitchFamily="34" charset="0"/>
                <a:cs typeface="Arial" pitchFamily="34" charset="0"/>
              </a:rPr>
              <a:t>it was preoccupied with nuclear arms race.</a:t>
            </a:r>
          </a:p>
          <a:p>
            <a:pPr algn="just"/>
            <a:r>
              <a:rPr lang="en-IN" sz="2400" dirty="0" smtClean="0">
                <a:solidFill>
                  <a:schemeClr val="tx1"/>
                </a:solidFill>
                <a:latin typeface="Arial" pitchFamily="34" charset="0"/>
                <a:cs typeface="Arial" pitchFamily="34" charset="0"/>
              </a:rPr>
              <a:t>● Ideological </a:t>
            </a:r>
            <a:r>
              <a:rPr lang="en-IN" sz="2400" dirty="0">
                <a:solidFill>
                  <a:schemeClr val="tx1"/>
                </a:solidFill>
                <a:latin typeface="Arial" pitchFamily="34" charset="0"/>
                <a:cs typeface="Arial" pitchFamily="34" charset="0"/>
              </a:rPr>
              <a:t>conflict between US capitalism and Soviet communism.</a:t>
            </a:r>
          </a:p>
          <a:p>
            <a:pPr algn="just"/>
            <a:r>
              <a:rPr lang="en-IN" sz="2400" dirty="0" smtClean="0">
                <a:solidFill>
                  <a:schemeClr val="tx1"/>
                </a:solidFill>
                <a:latin typeface="Arial" pitchFamily="34" charset="0"/>
                <a:cs typeface="Arial" pitchFamily="34" charset="0"/>
              </a:rPr>
              <a:t>● Due </a:t>
            </a:r>
            <a:r>
              <a:rPr lang="en-IN" sz="2400" dirty="0">
                <a:solidFill>
                  <a:schemeClr val="tx1"/>
                </a:solidFill>
                <a:latin typeface="Arial" pitchFamily="34" charset="0"/>
                <a:cs typeface="Arial" pitchFamily="34" charset="0"/>
              </a:rPr>
              <a:t>to ideological differences each super power had developed misperceptions about the others motives and policies</a:t>
            </a:r>
            <a:r>
              <a:rPr lang="en-IN" sz="2400" dirty="0" smtClean="0">
                <a:solidFill>
                  <a:schemeClr val="tx1"/>
                </a:solidFill>
                <a:latin typeface="Arial" pitchFamily="34" charset="0"/>
                <a:cs typeface="Arial" pitchFamily="34" charset="0"/>
              </a:rPr>
              <a:t>. Each </a:t>
            </a:r>
            <a:r>
              <a:rPr lang="en-IN" sz="2400" dirty="0">
                <a:solidFill>
                  <a:schemeClr val="tx1"/>
                </a:solidFill>
                <a:latin typeface="Arial" pitchFamily="34" charset="0"/>
                <a:cs typeface="Arial" pitchFamily="34" charset="0"/>
              </a:rPr>
              <a:t>perceived its own action as virtuous and other  </a:t>
            </a:r>
            <a:r>
              <a:rPr lang="en-IN" sz="2400" dirty="0" smtClean="0">
                <a:solidFill>
                  <a:schemeClr val="tx1"/>
                </a:solidFill>
                <a:latin typeface="Arial" pitchFamily="34" charset="0"/>
                <a:cs typeface="Arial" pitchFamily="34" charset="0"/>
              </a:rPr>
              <a:t>malicious. Therefore</a:t>
            </a:r>
            <a:r>
              <a:rPr lang="en-IN" sz="2400" dirty="0">
                <a:solidFill>
                  <a:schemeClr val="tx1"/>
                </a:solidFill>
                <a:latin typeface="Arial" pitchFamily="34" charset="0"/>
                <a:cs typeface="Arial" pitchFamily="34" charset="0"/>
              </a:rPr>
              <a:t>, cold war was rooted in the psychological factors and misperceptions, and  ideological factor became secondary.</a:t>
            </a:r>
          </a:p>
          <a:p>
            <a:pPr algn="just"/>
            <a:endParaRPr lang="en-IN" sz="24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61309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fontScale="92500"/>
          </a:bodyPr>
          <a:lstStyle/>
          <a:p>
            <a:pPr>
              <a:lnSpc>
                <a:spcPct val="115000"/>
              </a:lnSpc>
              <a:spcAft>
                <a:spcPts val="500"/>
              </a:spcAft>
            </a:pPr>
            <a:r>
              <a:rPr lang="en-IN" sz="2400" b="1" dirty="0" smtClean="0">
                <a:solidFill>
                  <a:schemeClr val="tx1"/>
                </a:solidFill>
                <a:latin typeface="Arial" pitchFamily="34" charset="0"/>
                <a:ea typeface="Times New Roman"/>
                <a:cs typeface="Arial" pitchFamily="34" charset="0"/>
              </a:rPr>
              <a:t>IDEOLOGICAL PERCEPTIONS:</a:t>
            </a:r>
            <a:endParaRPr lang="en-IN" sz="1800" dirty="0" smtClean="0">
              <a:solidFill>
                <a:schemeClr val="tx1"/>
              </a:solidFill>
              <a:latin typeface="Arial" pitchFamily="34" charset="0"/>
              <a:ea typeface="Arial"/>
              <a:cs typeface="Arial" pitchFamily="34" charset="0"/>
            </a:endParaRPr>
          </a:p>
          <a:p>
            <a:pPr marL="342900" lvl="0" indent="-342900" algn="just">
              <a:lnSpc>
                <a:spcPct val="115000"/>
              </a:lnSpc>
              <a:spcAft>
                <a:spcPts val="0"/>
              </a:spcAft>
              <a:buFont typeface="Arial"/>
              <a:buChar char="●"/>
            </a:pPr>
            <a:r>
              <a:rPr lang="en-IN" sz="2400" dirty="0" smtClean="0">
                <a:solidFill>
                  <a:schemeClr val="tx1"/>
                </a:solidFill>
                <a:latin typeface="Arial" pitchFamily="34" charset="0"/>
                <a:ea typeface="Times New Roman"/>
                <a:cs typeface="Arial" pitchFamily="34" charset="0"/>
              </a:rPr>
              <a:t>Realists </a:t>
            </a:r>
            <a:r>
              <a:rPr lang="en-IN" sz="2400" dirty="0">
                <a:solidFill>
                  <a:schemeClr val="tx1"/>
                </a:solidFill>
                <a:latin typeface="Arial" pitchFamily="34" charset="0"/>
                <a:ea typeface="Times New Roman"/>
                <a:cs typeface="Arial" pitchFamily="34" charset="0"/>
              </a:rPr>
              <a:t>and Neorealists considered power vacuum in Central Europe and East Asia as the real cause of the cold war.</a:t>
            </a:r>
            <a:endParaRPr lang="en-IN" sz="1800" dirty="0">
              <a:solidFill>
                <a:schemeClr val="tx1"/>
              </a:solidFill>
              <a:latin typeface="Arial" pitchFamily="34" charset="0"/>
              <a:ea typeface="Arial"/>
              <a:cs typeface="Arial" pitchFamily="34" charset="0"/>
            </a:endParaRPr>
          </a:p>
          <a:p>
            <a:pPr marL="342900" lvl="0" indent="-342900" algn="just">
              <a:lnSpc>
                <a:spcPct val="115000"/>
              </a:lnSpc>
              <a:spcAft>
                <a:spcPts val="0"/>
              </a:spcAft>
              <a:buFont typeface="Arial"/>
              <a:buChar char="●"/>
            </a:pPr>
            <a:r>
              <a:rPr lang="en-IN" sz="2400" dirty="0">
                <a:solidFill>
                  <a:schemeClr val="tx1"/>
                </a:solidFill>
                <a:latin typeface="Arial" pitchFamily="34" charset="0"/>
                <a:ea typeface="Times New Roman"/>
                <a:cs typeface="Arial" pitchFamily="34" charset="0"/>
              </a:rPr>
              <a:t>Liberals perceived the lack of economic cooperation due to ideological differences between the two superpowers prevented any possibility of elimination of conflict between them</a:t>
            </a:r>
            <a:endParaRPr lang="en-IN" sz="1800" dirty="0">
              <a:solidFill>
                <a:schemeClr val="tx1"/>
              </a:solidFill>
              <a:latin typeface="Arial" pitchFamily="34" charset="0"/>
              <a:ea typeface="Arial"/>
              <a:cs typeface="Arial" pitchFamily="34" charset="0"/>
            </a:endParaRPr>
          </a:p>
          <a:p>
            <a:pPr marL="342900" lvl="0" indent="-342900" algn="just">
              <a:lnSpc>
                <a:spcPct val="115000"/>
              </a:lnSpc>
              <a:spcAft>
                <a:spcPts val="0"/>
              </a:spcAft>
              <a:buFont typeface="Arial"/>
              <a:buChar char="●"/>
            </a:pPr>
            <a:r>
              <a:rPr lang="en-IN" sz="2400" dirty="0">
                <a:solidFill>
                  <a:schemeClr val="tx1"/>
                </a:solidFill>
                <a:latin typeface="Arial" pitchFamily="34" charset="0"/>
                <a:ea typeface="Times New Roman"/>
                <a:cs typeface="Arial" pitchFamily="34" charset="0"/>
              </a:rPr>
              <a:t>Constructivists consider the contrasting identities of the two superpowers as the main source of conflict.</a:t>
            </a:r>
            <a:endParaRPr lang="en-IN" sz="1800" dirty="0">
              <a:solidFill>
                <a:schemeClr val="tx1"/>
              </a:solidFill>
              <a:latin typeface="Arial" pitchFamily="34" charset="0"/>
              <a:ea typeface="Arial"/>
              <a:cs typeface="Arial" pitchFamily="34" charset="0"/>
            </a:endParaRPr>
          </a:p>
          <a:p>
            <a:pPr marL="342900" lvl="0" indent="-342900" algn="just">
              <a:lnSpc>
                <a:spcPct val="115000"/>
              </a:lnSpc>
              <a:spcAft>
                <a:spcPts val="0"/>
              </a:spcAft>
              <a:buFont typeface="Arial"/>
              <a:buChar char="●"/>
            </a:pPr>
            <a:r>
              <a:rPr lang="en-IN" sz="2400" dirty="0">
                <a:solidFill>
                  <a:schemeClr val="tx1"/>
                </a:solidFill>
                <a:latin typeface="Arial" pitchFamily="34" charset="0"/>
                <a:ea typeface="Times New Roman"/>
                <a:cs typeface="Arial" pitchFamily="34" charset="0"/>
              </a:rPr>
              <a:t>Marxists interpreted cold war as western imperialism which referred to the domination of weak peripheral countries by the core</a:t>
            </a:r>
            <a:r>
              <a:rPr lang="en-IN" sz="2400" dirty="0" smtClean="0">
                <a:solidFill>
                  <a:schemeClr val="tx1"/>
                </a:solidFill>
                <a:latin typeface="Arial" pitchFamily="34" charset="0"/>
                <a:ea typeface="Times New Roman"/>
                <a:cs typeface="Arial" pitchFamily="34" charset="0"/>
              </a:rPr>
              <a:t>.</a:t>
            </a:r>
          </a:p>
          <a:p>
            <a:pPr algn="just"/>
            <a:endParaRPr lang="en-IN" sz="2400" dirty="0" smtClean="0">
              <a:solidFill>
                <a:schemeClr val="tx1"/>
              </a:solidFill>
              <a:latin typeface="Arial" pitchFamily="34" charset="0"/>
              <a:ea typeface="Times New Roman"/>
              <a:cs typeface="Arial" pitchFamily="34" charset="0"/>
            </a:endParaRPr>
          </a:p>
          <a:p>
            <a:pPr algn="just"/>
            <a:r>
              <a:rPr lang="en-IN" sz="2400" dirty="0" smtClean="0">
                <a:solidFill>
                  <a:schemeClr val="tx1"/>
                </a:solidFill>
                <a:latin typeface="Arial" pitchFamily="34" charset="0"/>
                <a:ea typeface="Times New Roman"/>
                <a:cs typeface="Arial" pitchFamily="34" charset="0"/>
              </a:rPr>
              <a:t>Practically</a:t>
            </a:r>
            <a:r>
              <a:rPr lang="en-IN" sz="2400" dirty="0">
                <a:solidFill>
                  <a:schemeClr val="tx1"/>
                </a:solidFill>
                <a:latin typeface="Arial" pitchFamily="34" charset="0"/>
                <a:ea typeface="Times New Roman"/>
                <a:cs typeface="Arial" pitchFamily="34" charset="0"/>
              </a:rPr>
              <a:t>, Both USSR and US acted as imperialists by using their  economic and military prowess for  centralisation of power on global landscape.</a:t>
            </a:r>
            <a:endParaRPr lang="en-IN" sz="24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9575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a:bodyPr>
          <a:lstStyle/>
          <a:p>
            <a:r>
              <a:rPr lang="en-IN" sz="2400" b="1" dirty="0" smtClean="0">
                <a:solidFill>
                  <a:schemeClr val="tx1"/>
                </a:solidFill>
                <a:latin typeface="Arial" pitchFamily="34" charset="0"/>
                <a:cs typeface="Arial" pitchFamily="34" charset="0"/>
              </a:rPr>
              <a:t>PERCEPTION OF GLOBAL SOUTH </a:t>
            </a:r>
          </a:p>
          <a:p>
            <a:pPr algn="just"/>
            <a:r>
              <a:rPr lang="en-IN" sz="2400" dirty="0" smtClean="0">
                <a:solidFill>
                  <a:schemeClr val="tx1"/>
                </a:solidFill>
                <a:latin typeface="Arial" pitchFamily="34" charset="0"/>
                <a:cs typeface="Arial" pitchFamily="34" charset="0"/>
              </a:rPr>
              <a:t>The </a:t>
            </a:r>
            <a:r>
              <a:rPr lang="en-IN" sz="2400" dirty="0">
                <a:solidFill>
                  <a:schemeClr val="tx1"/>
                </a:solidFill>
                <a:latin typeface="Arial" pitchFamily="34" charset="0"/>
                <a:cs typeface="Arial" pitchFamily="34" charset="0"/>
              </a:rPr>
              <a:t>superpowers cold war started in Europe but gradually engulfed all the regions of global South which  caused  immense instability and conflicts in most of the third world regions</a:t>
            </a:r>
          </a:p>
          <a:p>
            <a:pPr algn="just"/>
            <a:r>
              <a:rPr lang="en-IN" sz="2400" dirty="0">
                <a:solidFill>
                  <a:schemeClr val="tx1"/>
                </a:solidFill>
                <a:latin typeface="Arial" pitchFamily="34" charset="0"/>
                <a:cs typeface="Arial" pitchFamily="34" charset="0"/>
              </a:rPr>
              <a:t>The </a:t>
            </a:r>
            <a:r>
              <a:rPr lang="en-IN" sz="2400" dirty="0" smtClean="0">
                <a:solidFill>
                  <a:schemeClr val="tx1"/>
                </a:solidFill>
                <a:latin typeface="Arial" pitchFamily="34" charset="0"/>
                <a:cs typeface="Arial" pitchFamily="34" charset="0"/>
              </a:rPr>
              <a:t>cold </a:t>
            </a:r>
            <a:r>
              <a:rPr lang="en-IN" sz="2400" dirty="0">
                <a:solidFill>
                  <a:schemeClr val="tx1"/>
                </a:solidFill>
                <a:latin typeface="Arial" pitchFamily="34" charset="0"/>
                <a:cs typeface="Arial" pitchFamily="34" charset="0"/>
              </a:rPr>
              <a:t>war got encompassed the whole world and  regions of Global South became the battleground of both the superpowers which  kept most of the regions divided and  conflict ridden. Some of the regions experienced the most destructive wars in the history of the cold war:  </a:t>
            </a:r>
          </a:p>
          <a:p>
            <a:pPr algn="just"/>
            <a:r>
              <a:rPr lang="en-IN" sz="2400" dirty="0" smtClean="0">
                <a:solidFill>
                  <a:schemeClr val="tx1"/>
                </a:solidFill>
                <a:latin typeface="Arial" pitchFamily="34" charset="0"/>
                <a:cs typeface="Arial" pitchFamily="34" charset="0"/>
              </a:rPr>
              <a:t>● Three </a:t>
            </a:r>
            <a:r>
              <a:rPr lang="en-IN" sz="2400" dirty="0">
                <a:solidFill>
                  <a:schemeClr val="tx1"/>
                </a:solidFill>
                <a:latin typeface="Arial" pitchFamily="34" charset="0"/>
                <a:cs typeface="Arial" pitchFamily="34" charset="0"/>
              </a:rPr>
              <a:t>years war in Korea,</a:t>
            </a:r>
          </a:p>
          <a:p>
            <a:pPr algn="just"/>
            <a:r>
              <a:rPr lang="en-IN" sz="2400" dirty="0" smtClean="0">
                <a:solidFill>
                  <a:schemeClr val="tx1"/>
                </a:solidFill>
                <a:latin typeface="Arial" pitchFamily="34" charset="0"/>
                <a:cs typeface="Arial" pitchFamily="34" charset="0"/>
              </a:rPr>
              <a:t>● Fifteen </a:t>
            </a:r>
            <a:r>
              <a:rPr lang="en-IN" sz="2400" dirty="0">
                <a:solidFill>
                  <a:schemeClr val="tx1"/>
                </a:solidFill>
                <a:latin typeface="Arial" pitchFamily="34" charset="0"/>
                <a:cs typeface="Arial" pitchFamily="34" charset="0"/>
              </a:rPr>
              <a:t>years war in Vietnam and </a:t>
            </a:r>
          </a:p>
          <a:p>
            <a:pPr algn="just"/>
            <a:r>
              <a:rPr lang="en-IN" sz="2400" dirty="0" smtClean="0">
                <a:solidFill>
                  <a:schemeClr val="tx1"/>
                </a:solidFill>
                <a:latin typeface="Arial" pitchFamily="34" charset="0"/>
                <a:cs typeface="Arial" pitchFamily="34" charset="0"/>
              </a:rPr>
              <a:t>● Ten </a:t>
            </a:r>
            <a:r>
              <a:rPr lang="en-IN" sz="2400" dirty="0">
                <a:solidFill>
                  <a:schemeClr val="tx1"/>
                </a:solidFill>
                <a:latin typeface="Arial" pitchFamily="34" charset="0"/>
                <a:cs typeface="Arial" pitchFamily="34" charset="0"/>
              </a:rPr>
              <a:t>years war in Afghanistan  </a:t>
            </a:r>
          </a:p>
          <a:p>
            <a:pPr algn="just"/>
            <a:r>
              <a:rPr lang="en-IN" sz="2400" dirty="0">
                <a:solidFill>
                  <a:schemeClr val="tx1"/>
                </a:solidFill>
                <a:latin typeface="Arial" pitchFamily="34" charset="0"/>
                <a:cs typeface="Arial" pitchFamily="34" charset="0"/>
              </a:rPr>
              <a:t>These are some of the examples of superpowers proxy wars in the third world that had long term implications for their security.</a:t>
            </a:r>
          </a:p>
          <a:p>
            <a:pPr algn="just"/>
            <a:endParaRPr lang="en-IN" sz="24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828574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a:bodyPr>
          <a:lstStyle/>
          <a:p>
            <a:r>
              <a:rPr lang="en-IN" sz="2400" b="1" dirty="0" smtClean="0">
                <a:solidFill>
                  <a:schemeClr val="tx1"/>
                </a:solidFill>
                <a:latin typeface="Arial" pitchFamily="34" charset="0"/>
                <a:cs typeface="Arial" pitchFamily="34" charset="0"/>
              </a:rPr>
              <a:t>COLD WAR LED TO NEO-COLONIALISM AND NEO IMPERIALISM</a:t>
            </a:r>
            <a:endParaRPr lang="en-IN" sz="2400" dirty="0" smtClean="0">
              <a:solidFill>
                <a:schemeClr val="tx1"/>
              </a:solidFill>
              <a:latin typeface="Arial" pitchFamily="34" charset="0"/>
              <a:cs typeface="Arial" pitchFamily="34" charset="0"/>
            </a:endParaRPr>
          </a:p>
          <a:p>
            <a:pPr algn="just"/>
            <a:r>
              <a:rPr lang="en-IN" sz="2400" dirty="0" smtClean="0">
                <a:solidFill>
                  <a:schemeClr val="tx1"/>
                </a:solidFill>
                <a:latin typeface="Arial" pitchFamily="34" charset="0"/>
                <a:cs typeface="Arial" pitchFamily="34" charset="0"/>
              </a:rPr>
              <a:t>During </a:t>
            </a:r>
            <a:r>
              <a:rPr lang="en-IN" sz="2400" dirty="0">
                <a:solidFill>
                  <a:schemeClr val="tx1"/>
                </a:solidFill>
                <a:latin typeface="Arial" pitchFamily="34" charset="0"/>
                <a:cs typeface="Arial" pitchFamily="34" charset="0"/>
              </a:rPr>
              <a:t>the cold war period, there was hardly any region or country that was free from the domination of superpowers</a:t>
            </a:r>
            <a:r>
              <a:rPr lang="en-IN" sz="2400" dirty="0" smtClean="0">
                <a:solidFill>
                  <a:schemeClr val="tx1"/>
                </a:solidFill>
                <a:latin typeface="Arial" pitchFamily="34" charset="0"/>
                <a:cs typeface="Arial" pitchFamily="34" charset="0"/>
              </a:rPr>
              <a:t>. The </a:t>
            </a:r>
            <a:r>
              <a:rPr lang="en-IN" sz="2400" dirty="0">
                <a:solidFill>
                  <a:schemeClr val="tx1"/>
                </a:solidFill>
                <a:latin typeface="Arial" pitchFamily="34" charset="0"/>
                <a:cs typeface="Arial" pitchFamily="34" charset="0"/>
              </a:rPr>
              <a:t>characteristic of imperialism and neo colonialism had a special place in the cold war policies of superpowers. Most of the countries in the southern world though obtained political independence, they became neo colonies or semi colonies and remained subordinate to the imperial  powers. The super powers neo colonialism was based on domination, subordination and appropriation of new avenues of power.</a:t>
            </a:r>
          </a:p>
          <a:p>
            <a:pPr algn="just"/>
            <a:endParaRPr lang="en-IN" sz="2400" dirty="0" smtClean="0">
              <a:solidFill>
                <a:schemeClr val="tx1"/>
              </a:solidFill>
              <a:latin typeface="Arial" pitchFamily="34" charset="0"/>
              <a:cs typeface="Arial" pitchFamily="34" charset="0"/>
            </a:endParaRPr>
          </a:p>
          <a:p>
            <a:pPr algn="just"/>
            <a:r>
              <a:rPr lang="en-IN" sz="2400" dirty="0" smtClean="0">
                <a:solidFill>
                  <a:schemeClr val="tx1"/>
                </a:solidFill>
                <a:latin typeface="Arial" pitchFamily="34" charset="0"/>
                <a:cs typeface="Arial" pitchFamily="34" charset="0"/>
              </a:rPr>
              <a:t>The </a:t>
            </a:r>
            <a:r>
              <a:rPr lang="en-IN" sz="2400" dirty="0">
                <a:solidFill>
                  <a:schemeClr val="tx1"/>
                </a:solidFill>
                <a:latin typeface="Arial" pitchFamily="34" charset="0"/>
                <a:cs typeface="Arial" pitchFamily="34" charset="0"/>
              </a:rPr>
              <a:t>super powers policies and political and military elites in the economically weak countries had been responsible for the facilitation of  neo imperialism in these countries by means of economic and military aid.</a:t>
            </a:r>
          </a:p>
          <a:p>
            <a:pPr algn="just"/>
            <a:endParaRPr lang="en-IN" sz="24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85157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a:bodyPr>
          <a:lstStyle/>
          <a:p>
            <a:r>
              <a:rPr lang="en-IN" sz="2400" b="1" dirty="0" smtClean="0">
                <a:solidFill>
                  <a:schemeClr val="tx1"/>
                </a:solidFill>
                <a:latin typeface="Arial" pitchFamily="34" charset="0"/>
                <a:cs typeface="Arial" pitchFamily="34" charset="0"/>
              </a:rPr>
              <a:t>REGIONAL HEGEMONS AND SUB-HEGEMONS:</a:t>
            </a:r>
          </a:p>
          <a:p>
            <a:endParaRPr lang="en-IN" sz="2400" b="1" dirty="0" smtClean="0">
              <a:solidFill>
                <a:schemeClr val="tx1"/>
              </a:solidFill>
              <a:latin typeface="Arial" pitchFamily="34" charset="0"/>
              <a:cs typeface="Arial" pitchFamily="34" charset="0"/>
            </a:endParaRPr>
          </a:p>
          <a:p>
            <a:pPr algn="just"/>
            <a:r>
              <a:rPr lang="en-IN" sz="2400" dirty="0" smtClean="0">
                <a:solidFill>
                  <a:schemeClr val="tx1"/>
                </a:solidFill>
                <a:latin typeface="Arial" pitchFamily="34" charset="0"/>
                <a:cs typeface="Arial" pitchFamily="34" charset="0"/>
              </a:rPr>
              <a:t>●  </a:t>
            </a:r>
            <a:r>
              <a:rPr lang="en-IN" sz="2400" dirty="0">
                <a:solidFill>
                  <a:schemeClr val="tx1"/>
                </a:solidFill>
                <a:latin typeface="Arial" pitchFamily="34" charset="0"/>
                <a:cs typeface="Arial" pitchFamily="34" charset="0"/>
              </a:rPr>
              <a:t>Some of the newly independent countries were cultivated as intermediaries by the capitalists to play a major regional role.. The armies and ruling class of these subordinate  states constituted the category of  agents of  imperialism in their respective regions. The cold war players used economic and military aid to cultivate allies in the regions against those nations not falling  in the alliance system of the US.</a:t>
            </a:r>
          </a:p>
          <a:p>
            <a:pPr algn="just"/>
            <a:r>
              <a:rPr lang="en-IN" sz="2400" dirty="0" smtClean="0">
                <a:solidFill>
                  <a:schemeClr val="tx1"/>
                </a:solidFill>
                <a:latin typeface="Arial" pitchFamily="34" charset="0"/>
                <a:cs typeface="Arial" pitchFamily="34" charset="0"/>
              </a:rPr>
              <a:t>● The </a:t>
            </a:r>
            <a:r>
              <a:rPr lang="en-IN" sz="2400" dirty="0">
                <a:solidFill>
                  <a:schemeClr val="tx1"/>
                </a:solidFill>
                <a:latin typeface="Arial" pitchFamily="34" charset="0"/>
                <a:cs typeface="Arial" pitchFamily="34" charset="0"/>
              </a:rPr>
              <a:t>US policy of creating regional hegemons   gave rise to dominant political and military hierarchy in different regions and gave rise to sub imperialism . South Africa and Australia had been supported by the US to play the role of regional hegemon in South Africa and South Pacific respectively.</a:t>
            </a:r>
          </a:p>
          <a:p>
            <a:pPr algn="just"/>
            <a:r>
              <a:rPr lang="en-IN" sz="2400" dirty="0" smtClean="0">
                <a:solidFill>
                  <a:schemeClr val="tx1"/>
                </a:solidFill>
                <a:latin typeface="Arial" pitchFamily="34" charset="0"/>
                <a:cs typeface="Arial" pitchFamily="34" charset="0"/>
              </a:rPr>
              <a:t>● The </a:t>
            </a:r>
            <a:r>
              <a:rPr lang="en-IN" sz="2400" dirty="0">
                <a:solidFill>
                  <a:schemeClr val="tx1"/>
                </a:solidFill>
                <a:latin typeface="Arial" pitchFamily="34" charset="0"/>
                <a:cs typeface="Arial" pitchFamily="34" charset="0"/>
              </a:rPr>
              <a:t>emergence of regional hegemonic  powers suggest that imperialism was altered but was not abolished completely.</a:t>
            </a:r>
          </a:p>
          <a:p>
            <a:pPr algn="just"/>
            <a:endParaRPr lang="en-IN" sz="24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033275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a:bodyPr>
          <a:lstStyle/>
          <a:p>
            <a:r>
              <a:rPr lang="en-IN" sz="2400" b="1" dirty="0" smtClean="0">
                <a:solidFill>
                  <a:schemeClr val="tx1"/>
                </a:solidFill>
                <a:latin typeface="Arial" pitchFamily="34" charset="0"/>
                <a:cs typeface="Arial" pitchFamily="34" charset="0"/>
              </a:rPr>
              <a:t>INSTRUMENTS OF WAR:</a:t>
            </a:r>
          </a:p>
          <a:p>
            <a:endParaRPr lang="en-IN" sz="2400" b="1" dirty="0" smtClean="0">
              <a:solidFill>
                <a:schemeClr val="tx1"/>
              </a:solidFill>
              <a:latin typeface="Arial" pitchFamily="34" charset="0"/>
              <a:cs typeface="Arial" pitchFamily="34" charset="0"/>
            </a:endParaRPr>
          </a:p>
          <a:p>
            <a:pPr algn="just"/>
            <a:r>
              <a:rPr lang="en-IN" sz="2400" dirty="0" smtClean="0">
                <a:solidFill>
                  <a:schemeClr val="tx1"/>
                </a:solidFill>
                <a:latin typeface="Arial" pitchFamily="34" charset="0"/>
                <a:cs typeface="Arial" pitchFamily="34" charset="0"/>
              </a:rPr>
              <a:t>● The </a:t>
            </a:r>
            <a:r>
              <a:rPr lang="en-IN" sz="2400" dirty="0">
                <a:solidFill>
                  <a:schemeClr val="tx1"/>
                </a:solidFill>
                <a:latin typeface="Arial" pitchFamily="34" charset="0"/>
                <a:cs typeface="Arial" pitchFamily="34" charset="0"/>
              </a:rPr>
              <a:t>USSR relied more on the use of </a:t>
            </a:r>
            <a:r>
              <a:rPr lang="en-IN" sz="2400" dirty="0" smtClean="0">
                <a:solidFill>
                  <a:schemeClr val="tx1"/>
                </a:solidFill>
                <a:latin typeface="Arial" pitchFamily="34" charset="0"/>
                <a:cs typeface="Arial" pitchFamily="34" charset="0"/>
              </a:rPr>
              <a:t>force </a:t>
            </a:r>
            <a:r>
              <a:rPr lang="en-IN" sz="2400" dirty="0">
                <a:solidFill>
                  <a:schemeClr val="tx1"/>
                </a:solidFill>
                <a:latin typeface="Arial" pitchFamily="34" charset="0"/>
                <a:cs typeface="Arial" pitchFamily="34" charset="0"/>
              </a:rPr>
              <a:t>whereas the US relied on cultural, ideological, economic and diplomatic means. The USSR used military force to keep East European Countries(EEC) under its domination therefore always faced resistance to its control. The US on the contrary created  consent and consensus by use of economic and ideological factors and was very successful in establishing its hegemony.</a:t>
            </a:r>
          </a:p>
          <a:p>
            <a:pPr algn="just"/>
            <a:r>
              <a:rPr lang="en-IN" sz="2400" dirty="0" smtClean="0">
                <a:solidFill>
                  <a:schemeClr val="tx1"/>
                </a:solidFill>
                <a:latin typeface="Arial" pitchFamily="34" charset="0"/>
                <a:cs typeface="Arial" pitchFamily="34" charset="0"/>
              </a:rPr>
              <a:t>● The </a:t>
            </a:r>
            <a:r>
              <a:rPr lang="en-IN" sz="2400" dirty="0">
                <a:solidFill>
                  <a:schemeClr val="tx1"/>
                </a:solidFill>
                <a:latin typeface="Arial" pitchFamily="34" charset="0"/>
                <a:cs typeface="Arial" pitchFamily="34" charset="0"/>
              </a:rPr>
              <a:t>US domination was more hegemony than empire in Europe</a:t>
            </a:r>
            <a:r>
              <a:rPr lang="en-IN" sz="2400" dirty="0" smtClean="0">
                <a:solidFill>
                  <a:schemeClr val="tx1"/>
                </a:solidFill>
                <a:latin typeface="Arial" pitchFamily="34" charset="0"/>
                <a:cs typeface="Arial" pitchFamily="34" charset="0"/>
              </a:rPr>
              <a:t>. Hegemony </a:t>
            </a:r>
            <a:r>
              <a:rPr lang="en-IN" sz="2400" dirty="0">
                <a:solidFill>
                  <a:schemeClr val="tx1"/>
                </a:solidFill>
                <a:latin typeface="Arial" pitchFamily="34" charset="0"/>
                <a:cs typeface="Arial" pitchFamily="34" charset="0"/>
              </a:rPr>
              <a:t>has been more consensual in core but laden with conflict in the periphery. </a:t>
            </a:r>
          </a:p>
          <a:p>
            <a:pPr algn="just"/>
            <a:r>
              <a:rPr lang="en-IN" sz="2400" dirty="0" smtClean="0">
                <a:solidFill>
                  <a:schemeClr val="tx1"/>
                </a:solidFill>
                <a:latin typeface="Arial" pitchFamily="34" charset="0"/>
                <a:cs typeface="Arial" pitchFamily="34" charset="0"/>
              </a:rPr>
              <a:t>● The </a:t>
            </a:r>
            <a:r>
              <a:rPr lang="en-IN" sz="2400" dirty="0">
                <a:solidFill>
                  <a:schemeClr val="tx1"/>
                </a:solidFill>
                <a:latin typeface="Arial" pitchFamily="34" charset="0"/>
                <a:cs typeface="Arial" pitchFamily="34" charset="0"/>
              </a:rPr>
              <a:t>US used  economic and military aid to cultivate friendship with  countries in different parts of the world as it  found this strategy more cost effective than fighting direct wars to contain or oust Soviet occupation in any country. </a:t>
            </a:r>
          </a:p>
          <a:p>
            <a:pPr algn="just"/>
            <a:endParaRPr lang="en-IN" sz="24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443614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lnSpcReduction="10000"/>
          </a:bodyPr>
          <a:lstStyle/>
          <a:p>
            <a:r>
              <a:rPr lang="en-IN" sz="2400" b="1" dirty="0" smtClean="0">
                <a:solidFill>
                  <a:schemeClr val="tx1"/>
                </a:solidFill>
                <a:latin typeface="Arial" pitchFamily="34" charset="0"/>
                <a:cs typeface="Arial" pitchFamily="34" charset="0"/>
              </a:rPr>
              <a:t>COLD WAR AND THIRD WORLD CONFLICTS:  </a:t>
            </a:r>
          </a:p>
          <a:p>
            <a:pPr algn="just"/>
            <a:r>
              <a:rPr lang="en-IN" sz="2400" dirty="0" smtClean="0">
                <a:solidFill>
                  <a:schemeClr val="tx1"/>
                </a:solidFill>
                <a:latin typeface="Arial" pitchFamily="34" charset="0"/>
                <a:cs typeface="Arial" pitchFamily="34" charset="0"/>
              </a:rPr>
              <a:t>Both </a:t>
            </a:r>
            <a:r>
              <a:rPr lang="en-IN" sz="2400" dirty="0">
                <a:solidFill>
                  <a:schemeClr val="tx1"/>
                </a:solidFill>
                <a:latin typeface="Arial" pitchFamily="34" charset="0"/>
                <a:cs typeface="Arial" pitchFamily="34" charset="0"/>
              </a:rPr>
              <a:t>US and USSR  sought allies in the third world on the basis of </a:t>
            </a:r>
            <a:r>
              <a:rPr lang="en-IN" sz="2400" dirty="0" smtClean="0">
                <a:solidFill>
                  <a:schemeClr val="tx1"/>
                </a:solidFill>
                <a:latin typeface="Arial" pitchFamily="34" charset="0"/>
                <a:cs typeface="Arial" pitchFamily="34" charset="0"/>
              </a:rPr>
              <a:t>economic, </a:t>
            </a:r>
            <a:r>
              <a:rPr lang="en-IN" sz="2400" dirty="0">
                <a:solidFill>
                  <a:schemeClr val="tx1"/>
                </a:solidFill>
                <a:latin typeface="Arial" pitchFamily="34" charset="0"/>
                <a:cs typeface="Arial" pitchFamily="34" charset="0"/>
              </a:rPr>
              <a:t>political and military means. Due to the superpowers cold war politics, most of the African and Asian countries became victim of their domination in the initial period of their independence</a:t>
            </a:r>
            <a:r>
              <a:rPr lang="en-IN" sz="2400" dirty="0" smtClean="0">
                <a:solidFill>
                  <a:schemeClr val="tx1"/>
                </a:solidFill>
                <a:latin typeface="Arial" pitchFamily="34" charset="0"/>
                <a:cs typeface="Arial" pitchFamily="34" charset="0"/>
              </a:rPr>
              <a:t>. Therefore </a:t>
            </a:r>
            <a:r>
              <a:rPr lang="en-IN" sz="2400" dirty="0">
                <a:solidFill>
                  <a:schemeClr val="tx1"/>
                </a:solidFill>
                <a:latin typeface="Arial" pitchFamily="34" charset="0"/>
                <a:cs typeface="Arial" pitchFamily="34" charset="0"/>
              </a:rPr>
              <a:t>cold war had inadvertent impact on their </a:t>
            </a:r>
            <a:r>
              <a:rPr lang="en-IN" sz="2400" dirty="0" smtClean="0">
                <a:solidFill>
                  <a:schemeClr val="tx1"/>
                </a:solidFill>
                <a:latin typeface="Arial" pitchFamily="34" charset="0"/>
                <a:cs typeface="Arial" pitchFamily="34" charset="0"/>
              </a:rPr>
              <a:t>socio-economic </a:t>
            </a:r>
            <a:r>
              <a:rPr lang="en-IN" sz="2400" dirty="0">
                <a:solidFill>
                  <a:schemeClr val="tx1"/>
                </a:solidFill>
                <a:latin typeface="Arial" pitchFamily="34" charset="0"/>
                <a:cs typeface="Arial" pitchFamily="34" charset="0"/>
              </a:rPr>
              <a:t>and political conditions of these countries  causing serious challenge to  the very fabric of their state system</a:t>
            </a:r>
            <a:r>
              <a:rPr lang="en-IN" sz="2400" dirty="0" smtClean="0">
                <a:solidFill>
                  <a:schemeClr val="tx1"/>
                </a:solidFill>
                <a:latin typeface="Arial" pitchFamily="34" charset="0"/>
                <a:cs typeface="Arial" pitchFamily="34" charset="0"/>
              </a:rPr>
              <a:t>.</a:t>
            </a:r>
          </a:p>
          <a:p>
            <a:pPr algn="just"/>
            <a:endParaRPr lang="en-IN" sz="2400" b="1" dirty="0" smtClean="0">
              <a:solidFill>
                <a:schemeClr val="tx1"/>
              </a:solidFill>
              <a:latin typeface="Arial" pitchFamily="34" charset="0"/>
              <a:cs typeface="Arial" pitchFamily="34" charset="0"/>
            </a:endParaRPr>
          </a:p>
          <a:p>
            <a:r>
              <a:rPr lang="en-IN" sz="2400" b="1" dirty="0" smtClean="0">
                <a:solidFill>
                  <a:schemeClr val="tx1"/>
                </a:solidFill>
                <a:latin typeface="Arial" pitchFamily="34" charset="0"/>
                <a:cs typeface="Arial" pitchFamily="34" charset="0"/>
              </a:rPr>
              <a:t>COLD WAR IN SOUTH ASIA</a:t>
            </a:r>
          </a:p>
          <a:p>
            <a:pPr algn="just"/>
            <a:r>
              <a:rPr lang="en-IN" sz="2400" dirty="0" smtClean="0">
                <a:solidFill>
                  <a:schemeClr val="tx1"/>
                </a:solidFill>
                <a:latin typeface="Arial" pitchFamily="34" charset="0"/>
                <a:cs typeface="Arial" pitchFamily="34" charset="0"/>
              </a:rPr>
              <a:t>The </a:t>
            </a:r>
            <a:r>
              <a:rPr lang="en-IN" sz="2400" dirty="0">
                <a:solidFill>
                  <a:schemeClr val="tx1"/>
                </a:solidFill>
                <a:latin typeface="Arial" pitchFamily="34" charset="0"/>
                <a:cs typeface="Arial" pitchFamily="34" charset="0"/>
              </a:rPr>
              <a:t>ideological difference between the US and India was the main source of contention between the two. US perception was  any country not  allied to the  US  belonged to the other camp. Kashmir issue between India and Pakistan had been exploited by the practitioners of cold war which left the region in turmoil and conflicting situation which is still haunting the South Asian region. </a:t>
            </a:r>
          </a:p>
          <a:p>
            <a:pPr algn="just"/>
            <a:endParaRPr lang="en-IN" sz="24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348273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480720"/>
          </a:xfrm>
        </p:spPr>
        <p:txBody>
          <a:bodyPr>
            <a:normAutofit fontScale="92500" lnSpcReduction="10000"/>
          </a:bodyPr>
          <a:lstStyle/>
          <a:p>
            <a:r>
              <a:rPr lang="en-IN" sz="2400" b="1" dirty="0" smtClean="0">
                <a:solidFill>
                  <a:schemeClr val="tx1"/>
                </a:solidFill>
                <a:latin typeface="Arial" pitchFamily="34" charset="0"/>
                <a:cs typeface="Arial" pitchFamily="34" charset="0"/>
              </a:rPr>
              <a:t>REASONS OF EMERGENCE OF COLD WAR AND ITS IMPACT ON THE THIRD WORLD </a:t>
            </a:r>
          </a:p>
          <a:p>
            <a:pPr algn="just"/>
            <a:r>
              <a:rPr lang="en-IN" sz="2400" dirty="0" smtClean="0">
                <a:solidFill>
                  <a:schemeClr val="tx1"/>
                </a:solidFill>
                <a:latin typeface="Arial" pitchFamily="34" charset="0"/>
                <a:cs typeface="Arial" pitchFamily="34" charset="0"/>
              </a:rPr>
              <a:t>● Various </a:t>
            </a:r>
            <a:r>
              <a:rPr lang="en-IN" sz="2400" dirty="0">
                <a:solidFill>
                  <a:schemeClr val="tx1"/>
                </a:solidFill>
                <a:latin typeface="Arial" pitchFamily="34" charset="0"/>
                <a:cs typeface="Arial" pitchFamily="34" charset="0"/>
              </a:rPr>
              <a:t>developments and factors contributory to the evolution and development of cold </a:t>
            </a:r>
            <a:r>
              <a:rPr lang="en-IN" sz="2400" dirty="0" smtClean="0">
                <a:solidFill>
                  <a:schemeClr val="tx1"/>
                </a:solidFill>
                <a:latin typeface="Arial" pitchFamily="34" charset="0"/>
                <a:cs typeface="Arial" pitchFamily="34" charset="0"/>
              </a:rPr>
              <a:t>war:</a:t>
            </a:r>
            <a:endParaRPr lang="en-IN" sz="2400" dirty="0">
              <a:solidFill>
                <a:schemeClr val="tx1"/>
              </a:solidFill>
              <a:latin typeface="Arial" pitchFamily="34" charset="0"/>
              <a:cs typeface="Arial" pitchFamily="34" charset="0"/>
            </a:endParaRPr>
          </a:p>
          <a:p>
            <a:pPr algn="just"/>
            <a:r>
              <a:rPr lang="en-IN" sz="2400" dirty="0" smtClean="0">
                <a:solidFill>
                  <a:schemeClr val="tx1"/>
                </a:solidFill>
                <a:latin typeface="Arial" pitchFamily="34" charset="0"/>
                <a:cs typeface="Arial" pitchFamily="34" charset="0"/>
              </a:rPr>
              <a:t>● Development </a:t>
            </a:r>
            <a:r>
              <a:rPr lang="en-IN" sz="2400" dirty="0">
                <a:solidFill>
                  <a:schemeClr val="tx1"/>
                </a:solidFill>
                <a:latin typeface="Arial" pitchFamily="34" charset="0"/>
                <a:cs typeface="Arial" pitchFamily="34" charset="0"/>
              </a:rPr>
              <a:t>and  use of the atom bomb against Japan; </a:t>
            </a:r>
          </a:p>
          <a:p>
            <a:pPr algn="just"/>
            <a:r>
              <a:rPr lang="en-IN" sz="2400" dirty="0" smtClean="0">
                <a:solidFill>
                  <a:schemeClr val="tx1"/>
                </a:solidFill>
                <a:latin typeface="Arial" pitchFamily="34" charset="0"/>
                <a:cs typeface="Arial" pitchFamily="34" charset="0"/>
              </a:rPr>
              <a:t>● Ideological conflict</a:t>
            </a:r>
          </a:p>
          <a:p>
            <a:pPr algn="just"/>
            <a:r>
              <a:rPr lang="en-IN" sz="2400" dirty="0">
                <a:solidFill>
                  <a:schemeClr val="tx1"/>
                </a:solidFill>
                <a:latin typeface="Arial" pitchFamily="34" charset="0"/>
                <a:cs typeface="Arial" pitchFamily="34" charset="0"/>
              </a:rPr>
              <a:t>● </a:t>
            </a:r>
            <a:r>
              <a:rPr lang="en-IN" sz="2400" dirty="0" smtClean="0">
                <a:solidFill>
                  <a:schemeClr val="tx1"/>
                </a:solidFill>
                <a:latin typeface="Arial" pitchFamily="34" charset="0"/>
                <a:cs typeface="Arial" pitchFamily="34" charset="0"/>
              </a:rPr>
              <a:t>Misperceptions </a:t>
            </a:r>
            <a:r>
              <a:rPr lang="en-IN" sz="2400" dirty="0">
                <a:solidFill>
                  <a:schemeClr val="tx1"/>
                </a:solidFill>
                <a:latin typeface="Arial" pitchFamily="34" charset="0"/>
                <a:cs typeface="Arial" pitchFamily="34" charset="0"/>
              </a:rPr>
              <a:t>about each </a:t>
            </a:r>
            <a:r>
              <a:rPr lang="en-IN" sz="2400" dirty="0" smtClean="0">
                <a:solidFill>
                  <a:schemeClr val="tx1"/>
                </a:solidFill>
                <a:latin typeface="Arial" pitchFamily="34" charset="0"/>
                <a:cs typeface="Arial" pitchFamily="34" charset="0"/>
              </a:rPr>
              <a:t>other; </a:t>
            </a:r>
            <a:endParaRPr lang="en-IN" sz="2400" dirty="0">
              <a:solidFill>
                <a:schemeClr val="tx1"/>
              </a:solidFill>
              <a:latin typeface="Arial" pitchFamily="34" charset="0"/>
              <a:cs typeface="Arial" pitchFamily="34" charset="0"/>
            </a:endParaRPr>
          </a:p>
          <a:p>
            <a:pPr algn="just"/>
            <a:r>
              <a:rPr lang="en-IN" sz="2400" dirty="0" smtClean="0">
                <a:solidFill>
                  <a:schemeClr val="tx1"/>
                </a:solidFill>
                <a:latin typeface="Arial" pitchFamily="34" charset="0"/>
                <a:cs typeface="Arial" pitchFamily="34" charset="0"/>
              </a:rPr>
              <a:t>● Soviet </a:t>
            </a:r>
            <a:r>
              <a:rPr lang="en-IN" sz="2400" dirty="0">
                <a:solidFill>
                  <a:schemeClr val="tx1"/>
                </a:solidFill>
                <a:latin typeface="Arial" pitchFamily="34" charset="0"/>
                <a:cs typeface="Arial" pitchFamily="34" charset="0"/>
              </a:rPr>
              <a:t>expansionist move in Europe after the end of the second world war, Kennan’s policy of containment </a:t>
            </a:r>
          </a:p>
          <a:p>
            <a:pPr algn="just"/>
            <a:r>
              <a:rPr lang="en-IN" sz="2400" dirty="0" smtClean="0">
                <a:solidFill>
                  <a:schemeClr val="tx1"/>
                </a:solidFill>
                <a:latin typeface="Arial" pitchFamily="34" charset="0"/>
                <a:cs typeface="Arial" pitchFamily="34" charset="0"/>
              </a:rPr>
              <a:t>● Arms </a:t>
            </a:r>
            <a:r>
              <a:rPr lang="en-IN" sz="2400" dirty="0">
                <a:solidFill>
                  <a:schemeClr val="tx1"/>
                </a:solidFill>
                <a:latin typeface="Arial" pitchFamily="34" charset="0"/>
                <a:cs typeface="Arial" pitchFamily="34" charset="0"/>
              </a:rPr>
              <a:t>race</a:t>
            </a:r>
          </a:p>
          <a:p>
            <a:pPr algn="just"/>
            <a:r>
              <a:rPr lang="en-IN" sz="2400" dirty="0" smtClean="0">
                <a:solidFill>
                  <a:schemeClr val="tx1"/>
                </a:solidFill>
                <a:latin typeface="Arial" pitchFamily="34" charset="0"/>
                <a:cs typeface="Arial" pitchFamily="34" charset="0"/>
              </a:rPr>
              <a:t>● The </a:t>
            </a:r>
            <a:r>
              <a:rPr lang="en-IN" sz="2400" dirty="0">
                <a:solidFill>
                  <a:schemeClr val="tx1"/>
                </a:solidFill>
                <a:latin typeface="Arial" pitchFamily="34" charset="0"/>
                <a:cs typeface="Arial" pitchFamily="34" charset="0"/>
              </a:rPr>
              <a:t>US steps to strengthen western economic and military position to counter Soviet threat, </a:t>
            </a:r>
          </a:p>
          <a:p>
            <a:pPr algn="just"/>
            <a:r>
              <a:rPr lang="en-IN" sz="2400" dirty="0" smtClean="0">
                <a:solidFill>
                  <a:schemeClr val="tx1"/>
                </a:solidFill>
                <a:latin typeface="Arial" pitchFamily="34" charset="0"/>
                <a:cs typeface="Arial" pitchFamily="34" charset="0"/>
              </a:rPr>
              <a:t>● Alliance </a:t>
            </a:r>
            <a:r>
              <a:rPr lang="en-IN" sz="2400" dirty="0">
                <a:solidFill>
                  <a:schemeClr val="tx1"/>
                </a:solidFill>
                <a:latin typeface="Arial" pitchFamily="34" charset="0"/>
                <a:cs typeface="Arial" pitchFamily="34" charset="0"/>
              </a:rPr>
              <a:t>system and emergence of bipolar world by creation of NATO and Warsaw</a:t>
            </a:r>
          </a:p>
          <a:p>
            <a:pPr algn="just"/>
            <a:r>
              <a:rPr lang="en-IN" sz="2400" dirty="0" smtClean="0">
                <a:solidFill>
                  <a:schemeClr val="tx1"/>
                </a:solidFill>
                <a:latin typeface="Arial" pitchFamily="34" charset="0"/>
                <a:cs typeface="Arial" pitchFamily="34" charset="0"/>
              </a:rPr>
              <a:t>● Proxy wars: Korean </a:t>
            </a:r>
            <a:r>
              <a:rPr lang="en-IN" sz="2400" dirty="0">
                <a:solidFill>
                  <a:schemeClr val="tx1"/>
                </a:solidFill>
                <a:latin typeface="Arial" pitchFamily="34" charset="0"/>
                <a:cs typeface="Arial" pitchFamily="34" charset="0"/>
              </a:rPr>
              <a:t>war, Cuban missile crisis, the Vietnam war and the Afghanistan war - both super powers fought restrained and limited war but implicated the socio- political and economic systems of these countries </a:t>
            </a:r>
            <a:r>
              <a:rPr lang="en-IN" sz="2400" dirty="0" smtClean="0">
                <a:solidFill>
                  <a:schemeClr val="tx1"/>
                </a:solidFill>
                <a:latin typeface="Arial" pitchFamily="34" charset="0"/>
                <a:cs typeface="Arial" pitchFamily="34" charset="0"/>
              </a:rPr>
              <a:t>adversely </a:t>
            </a:r>
            <a:r>
              <a:rPr lang="en-IN" sz="2400" dirty="0">
                <a:solidFill>
                  <a:schemeClr val="tx1"/>
                </a:solidFill>
                <a:latin typeface="Arial" pitchFamily="34" charset="0"/>
                <a:cs typeface="Arial" pitchFamily="34" charset="0"/>
              </a:rPr>
              <a:t>and had long term implications for the peace and security of these nations and their respective regions.</a:t>
            </a:r>
          </a:p>
          <a:p>
            <a:pPr algn="just"/>
            <a:endParaRPr lang="en-IN" sz="2400"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325025502"/>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2635</TotalTime>
  <Words>1773</Words>
  <Application>Microsoft Office PowerPoint</Application>
  <PresentationFormat>On-screen Show (4:3)</PresentationFormat>
  <Paragraphs>76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14</cp:revision>
  <dcterms:created xsi:type="dcterms:W3CDTF">2020-02-29T13:29:02Z</dcterms:created>
  <dcterms:modified xsi:type="dcterms:W3CDTF">2020-03-16T15:52:42Z</dcterms:modified>
</cp:coreProperties>
</file>